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77"/>
    <a:srgbClr val="B4FC9E"/>
    <a:srgbClr val="BDF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B975C7-B228-4A01-BD0D-A68A555BF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684FF0-99AF-4E7A-8198-31A4F8CA7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B78E2A-83DD-44D1-ABA2-9C77DE5D3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F6E2-C6DF-409C-8CE6-618CD92AC635}" type="datetimeFigureOut">
              <a:rPr lang="es-ES" smtClean="0"/>
              <a:t>21/11/2020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FC4BA8-1D83-494B-8619-B68C0B53E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64E32F-FE66-44AA-9726-561D9143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BE39-2C9A-437D-91A7-E72BA2E6B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09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BF215-15FE-4E44-9421-C1C77A012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DE246D2-3AEC-4DFE-BB67-B710C6804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ED520D-F368-4966-93A7-9404EB78A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F6E2-C6DF-409C-8CE6-618CD92AC635}" type="datetimeFigureOut">
              <a:rPr lang="es-ES" smtClean="0"/>
              <a:t>21/11/2020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FF604A-E5E8-421E-B178-24D50088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C87D01-AB62-46DF-B346-10A17A0B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BE39-2C9A-437D-91A7-E72BA2E6B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65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DD7EDF-5281-4214-B9D1-CE1E4FCDB3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DB8A5B-DC74-4903-9409-20267B89C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20D686-3D89-4386-9F0C-A5B021A87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F6E2-C6DF-409C-8CE6-618CD92AC635}" type="datetimeFigureOut">
              <a:rPr lang="es-ES" smtClean="0"/>
              <a:t>21/11/2020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883590-6DE4-433D-8DE6-A51606C62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DA1D9A-2398-4268-BC7B-409CFAD2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BE39-2C9A-437D-91A7-E72BA2E6B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67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BBC34-71F1-4143-9442-08197F022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DDFCCB-8DF6-4AF9-8681-DE1F0AB56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9497D3-3EC2-4F2E-8B40-A626A207C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F6E2-C6DF-409C-8CE6-618CD92AC635}" type="datetimeFigureOut">
              <a:rPr lang="es-ES" smtClean="0"/>
              <a:t>21/11/2020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B253D2-A0A9-45E2-BC1B-6341AAA9B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974158-1A4A-48C1-9895-A4DA53D2D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BE39-2C9A-437D-91A7-E72BA2E6B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08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58A20-D27A-4023-B418-E282914A4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24C51A-31CC-494C-A4A7-AD7DB2D7B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0DE47C-3763-42AA-B19F-B005DFDED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F6E2-C6DF-409C-8CE6-618CD92AC635}" type="datetimeFigureOut">
              <a:rPr lang="es-ES" smtClean="0"/>
              <a:t>21/11/2020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F47FB8-D855-4148-927A-AAAF634F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C22532-2C7B-4E20-B1B4-C002DCF5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BE39-2C9A-437D-91A7-E72BA2E6B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35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1C12B-F1A3-44CA-8B93-00B29410C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850946-FC5E-4EB3-ACD8-3ADAC3A5C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9FD493-5732-401F-8D42-28970CE24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5DA1C5-23AF-4926-9AB3-2DCC362A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F6E2-C6DF-409C-8CE6-618CD92AC635}" type="datetimeFigureOut">
              <a:rPr lang="es-ES" smtClean="0"/>
              <a:t>21/11/2020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33B61F-B35F-4216-AC59-A7772C09B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871DE3-09E0-4F0B-8AB5-1C7BA47B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BE39-2C9A-437D-91A7-E72BA2E6B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94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724C2-1782-44B0-8B7F-D665A290E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EF8019-370B-4E8B-B098-D47ED3C9D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41FC55-6057-4BBD-A8CF-DC1B58C64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0B0707-A0FD-4867-BF75-87FFBFB69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1FD670-951A-47F9-A524-4A489580F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E0D5F3C-3462-4D11-9C01-EEB10D75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F6E2-C6DF-409C-8CE6-618CD92AC635}" type="datetimeFigureOut">
              <a:rPr lang="es-ES" smtClean="0"/>
              <a:t>21/11/2020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2BB13B7-81B0-43A6-9F69-E00BB13F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CF9C3F-C8C8-48CF-A75C-ABBC1F49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BE39-2C9A-437D-91A7-E72BA2E6B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92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4FAB9D-43D4-4A72-A189-A6AA2C4DF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E75AC8-9AFA-4871-AFF0-92E3E5399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F6E2-C6DF-409C-8CE6-618CD92AC635}" type="datetimeFigureOut">
              <a:rPr lang="es-ES" smtClean="0"/>
              <a:t>21/11/2020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39BD0B2-0317-47F7-8F75-1AF29468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E21C97-C3ED-4248-BF20-0121F470C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BE39-2C9A-437D-91A7-E72BA2E6B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66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FA17C1-BD1F-47F9-9EBC-5443ED102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F6E2-C6DF-409C-8CE6-618CD92AC635}" type="datetimeFigureOut">
              <a:rPr lang="es-ES" smtClean="0"/>
              <a:t>21/11/2020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C6E10A-DB21-4675-9337-8FE6AC633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E1A09C2-A36D-4500-9E4E-C1297316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BE39-2C9A-437D-91A7-E72BA2E6B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561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5A633-3E2E-40E6-B6BF-A1A1EDCD6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EE8780-499E-4F56-9145-C1FB2F93B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B3DC79-DB0A-4CE6-B1A8-CC94E67A1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A4D700-0033-4418-B5A8-3F9DD94A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F6E2-C6DF-409C-8CE6-618CD92AC635}" type="datetimeFigureOut">
              <a:rPr lang="es-ES" smtClean="0"/>
              <a:t>21/11/2020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6E05B7-46DC-4EBE-B699-F9FAA714F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746B7C-A30F-4262-888E-2DE057146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BE39-2C9A-437D-91A7-E72BA2E6B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29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DDD39-C9C4-4745-B0C5-0A4678B18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993AD64-993A-4208-ACE3-356B9CAD7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3B890C-BD68-42B9-8343-E2D6A42D1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BDB920-03B1-4492-95CC-12EE24657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F6E2-C6DF-409C-8CE6-618CD92AC635}" type="datetimeFigureOut">
              <a:rPr lang="es-ES" smtClean="0"/>
              <a:t>21/11/2020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8D9C69-C868-4480-BF7B-BC93C620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C004C6-4538-4D25-9CBE-FC8708A32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BE39-2C9A-437D-91A7-E72BA2E6B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20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3BA8975-414A-4BB7-804C-7BA981F8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D2D402-716B-43D5-BD44-95589EC13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55911-F303-407E-BF06-A468FF9D0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1F6E2-C6DF-409C-8CE6-618CD92AC635}" type="datetimeFigureOut">
              <a:rPr lang="es-ES" smtClean="0"/>
              <a:t>21/11/2020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7101A1-D146-4DBF-8DC2-2F6EC334B0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39C955-C97B-4A73-92A3-89A76AAEC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3BE39-2C9A-437D-91A7-E72BA2E6B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40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F28DCA1-C614-4B4E-8DA6-2EDB700AABB9}"/>
              </a:ext>
            </a:extLst>
          </p:cNvPr>
          <p:cNvSpPr/>
          <p:nvPr/>
        </p:nvSpPr>
        <p:spPr>
          <a:xfrm>
            <a:off x="160700" y="492289"/>
            <a:ext cx="3329962" cy="972681"/>
          </a:xfrm>
          <a:prstGeom prst="rect">
            <a:avLst/>
          </a:prstGeom>
          <a:solidFill>
            <a:srgbClr val="BDF3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Seguridad alimentaria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Garantizar un suministro fiable de alimentos a un precio </a:t>
            </a:r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asequible</a:t>
            </a:r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54B7BCE-76FF-4277-A7FF-6667F2FEF245}"/>
              </a:ext>
            </a:extLst>
          </p:cNvPr>
          <p:cNvSpPr/>
          <p:nvPr/>
        </p:nvSpPr>
        <p:spPr>
          <a:xfrm>
            <a:off x="160700" y="1651184"/>
            <a:ext cx="3329962" cy="685018"/>
          </a:xfrm>
          <a:prstGeom prst="rect">
            <a:avLst/>
          </a:prstGeom>
          <a:solidFill>
            <a:srgbClr val="BDF3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 agricultor como productor de alimentos.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24E6F24-5019-4D9F-8FE1-8C730F587FD2}"/>
              </a:ext>
            </a:extLst>
          </p:cNvPr>
          <p:cNvSpPr/>
          <p:nvPr/>
        </p:nvSpPr>
        <p:spPr>
          <a:xfrm>
            <a:off x="267216" y="3836781"/>
            <a:ext cx="3329962" cy="685018"/>
          </a:xfrm>
          <a:prstGeom prst="rect">
            <a:avLst/>
          </a:prstGeom>
          <a:solidFill>
            <a:srgbClr val="BDF3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Productos abundantes, asequibles y seguros.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0BE1805-CC00-4789-B452-76B9F36FCBF9}"/>
              </a:ext>
            </a:extLst>
          </p:cNvPr>
          <p:cNvSpPr/>
          <p:nvPr/>
        </p:nvSpPr>
        <p:spPr>
          <a:xfrm>
            <a:off x="144375" y="4792051"/>
            <a:ext cx="3329962" cy="685018"/>
          </a:xfrm>
          <a:prstGeom prst="rect">
            <a:avLst/>
          </a:prstGeom>
          <a:solidFill>
            <a:srgbClr val="BDF3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Utilizar técnicas de cultivo ecológicas.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2C3BC77-963D-4CA0-AD84-42FF8DD595F6}"/>
              </a:ext>
            </a:extLst>
          </p:cNvPr>
          <p:cNvSpPr/>
          <p:nvPr/>
        </p:nvSpPr>
        <p:spPr>
          <a:xfrm>
            <a:off x="267216" y="2516135"/>
            <a:ext cx="3329962" cy="986912"/>
          </a:xfrm>
          <a:prstGeom prst="rect">
            <a:avLst/>
          </a:prstGeom>
          <a:solidFill>
            <a:srgbClr val="BDF3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Denominación de origen europea</a:t>
            </a:r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Producir y comercializar las especialidades alimentarias de su región.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C3842E6-8E03-4ED3-B462-D83D564DE5C3}"/>
              </a:ext>
            </a:extLst>
          </p:cNvPr>
          <p:cNvSpPr/>
          <p:nvPr/>
        </p:nvSpPr>
        <p:spPr>
          <a:xfrm>
            <a:off x="4222202" y="436080"/>
            <a:ext cx="3329962" cy="7974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Los agricultores como gestores del </a:t>
            </a:r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mantenimiento</a:t>
            </a:r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la </a:t>
            </a:r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biodiversidad</a:t>
            </a:r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DAEA343-275A-4D62-95D2-BDC5B013BAF9}"/>
              </a:ext>
            </a:extLst>
          </p:cNvPr>
          <p:cNvSpPr/>
          <p:nvPr/>
        </p:nvSpPr>
        <p:spPr>
          <a:xfrm>
            <a:off x="4015739" y="6023202"/>
            <a:ext cx="3883687" cy="7974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Desarrollo sostenible del campo con un buen mantenimiento de los suelos y el paisaje.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0A1357B-A693-4AD4-A739-9AECA0C593B2}"/>
              </a:ext>
            </a:extLst>
          </p:cNvPr>
          <p:cNvSpPr/>
          <p:nvPr/>
        </p:nvSpPr>
        <p:spPr>
          <a:xfrm>
            <a:off x="4125517" y="2562178"/>
            <a:ext cx="3329962" cy="7974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Ayudas para ajustar los sistemas agrícolas al </a:t>
            </a:r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cambio climático</a:t>
            </a:r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5C4B0EE-7052-4DD4-B91D-C2252ED7EA59}"/>
              </a:ext>
            </a:extLst>
          </p:cNvPr>
          <p:cNvSpPr/>
          <p:nvPr/>
        </p:nvSpPr>
        <p:spPr>
          <a:xfrm>
            <a:off x="4096111" y="5178927"/>
            <a:ext cx="3329962" cy="7974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Apoyo a prácticas agrícolas más </a:t>
            </a:r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sostenibles</a:t>
            </a:r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</a:t>
            </a:r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ecológicas</a:t>
            </a:r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4582271-169E-4568-96DC-027A2B28DDA3}"/>
              </a:ext>
            </a:extLst>
          </p:cNvPr>
          <p:cNvSpPr/>
          <p:nvPr/>
        </p:nvSpPr>
        <p:spPr>
          <a:xfrm>
            <a:off x="3880414" y="3503047"/>
            <a:ext cx="3761357" cy="16290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Ayudas a la renta</a:t>
            </a:r>
            <a:endParaRPr lang="es-E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 agricultura sostenible desde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 punto de vista medioambiental,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Esencial para la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producción de alimentos y nuestra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calidad de vida: hoy, mañana y para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 generaciones venideras.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39F1C8B-CC9F-4589-A6C5-DEE3C30F6D59}"/>
              </a:ext>
            </a:extLst>
          </p:cNvPr>
          <p:cNvSpPr/>
          <p:nvPr/>
        </p:nvSpPr>
        <p:spPr>
          <a:xfrm>
            <a:off x="4228121" y="1280472"/>
            <a:ext cx="3329962" cy="11846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Espacio de la Red Natura donde los agricultores gestionan la tierra de forma que se mantiene la biodiversidad.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A3F2482-9347-4BBB-A088-DAF044165941}"/>
              </a:ext>
            </a:extLst>
          </p:cNvPr>
          <p:cNvSpPr/>
          <p:nvPr/>
        </p:nvSpPr>
        <p:spPr>
          <a:xfrm>
            <a:off x="8453926" y="4747389"/>
            <a:ext cx="3329962" cy="863075"/>
          </a:xfrm>
          <a:prstGeom prst="rect">
            <a:avLst/>
          </a:prstGeom>
          <a:solidFill>
            <a:srgbClr val="B4FC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 agricultura son alimentos, pero también </a:t>
            </a:r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comunidades rurales </a:t>
            </a:r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las personas que viven en ellas.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896AEB2F-BCC5-43BB-ACCD-D4E2D4ACF43A}"/>
              </a:ext>
            </a:extLst>
          </p:cNvPr>
          <p:cNvSpPr/>
          <p:nvPr/>
        </p:nvSpPr>
        <p:spPr>
          <a:xfrm>
            <a:off x="8453926" y="5727073"/>
            <a:ext cx="3329962" cy="797436"/>
          </a:xfrm>
          <a:prstGeom prst="rect">
            <a:avLst/>
          </a:prstGeom>
          <a:solidFill>
            <a:srgbClr val="B4FC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Los agricultores mantienen el campo vivo y la </a:t>
            </a:r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 de vida rural</a:t>
            </a:r>
            <a:r>
              <a:rPr lang="es-E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AB7ACC7-485D-4134-A176-BBD1539056B9}"/>
              </a:ext>
            </a:extLst>
          </p:cNvPr>
          <p:cNvSpPr/>
          <p:nvPr/>
        </p:nvSpPr>
        <p:spPr>
          <a:xfrm>
            <a:off x="8329885" y="3652550"/>
            <a:ext cx="3329962" cy="740420"/>
          </a:xfrm>
          <a:prstGeom prst="rect">
            <a:avLst/>
          </a:prstGeom>
          <a:solidFill>
            <a:srgbClr val="B4FC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 UE cuenta con unos 14 millones de agricultores, más</a:t>
            </a:r>
          </a:p>
          <a:p>
            <a:pPr algn="ctr"/>
            <a:r>
              <a:rPr lang="es-E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millones de personas que trabajan en el sector alimentario.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081F0C8C-B0DF-40E0-BF7A-5D74890BC7A4}"/>
              </a:ext>
            </a:extLst>
          </p:cNvPr>
          <p:cNvSpPr/>
          <p:nvPr/>
        </p:nvSpPr>
        <p:spPr>
          <a:xfrm>
            <a:off x="8329885" y="501757"/>
            <a:ext cx="3329962" cy="948254"/>
          </a:xfrm>
          <a:prstGeom prst="rect">
            <a:avLst/>
          </a:prstGeom>
          <a:solidFill>
            <a:srgbClr val="B4FC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Los agricultores constituyen un </a:t>
            </a:r>
            <a:r>
              <a:rPr lang="es-E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agente económico</a:t>
            </a:r>
            <a:r>
              <a:rPr lang="es-E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muy importante en las zonas rurales, que la Unión Europea (UE) no puede permitirse perder.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A4BB818-1CDB-43C2-9DDC-D41E5011724D}"/>
              </a:ext>
            </a:extLst>
          </p:cNvPr>
          <p:cNvSpPr/>
          <p:nvPr/>
        </p:nvSpPr>
        <p:spPr>
          <a:xfrm>
            <a:off x="8172999" y="1472704"/>
            <a:ext cx="3329962" cy="992422"/>
          </a:xfrm>
          <a:prstGeom prst="rect">
            <a:avLst/>
          </a:prstGeom>
          <a:solidFill>
            <a:srgbClr val="B4FC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Muchos jóvenes no ven la </a:t>
            </a:r>
            <a:r>
              <a:rPr lang="es-E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agricultura cómo una profesión</a:t>
            </a:r>
            <a:r>
              <a:rPr lang="es-E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la PAC ayuda a los jóvenes con fondos para iniciarse en la agricultura y becas de formación.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2346B5E-376D-47B6-B9EC-DD23D1346D2F}"/>
              </a:ext>
            </a:extLst>
          </p:cNvPr>
          <p:cNvSpPr/>
          <p:nvPr/>
        </p:nvSpPr>
        <p:spPr>
          <a:xfrm>
            <a:off x="7983818" y="2562178"/>
            <a:ext cx="4022096" cy="948254"/>
          </a:xfrm>
          <a:prstGeom prst="rect">
            <a:avLst/>
          </a:prstGeom>
          <a:solidFill>
            <a:srgbClr val="B4FC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Evitar la despoblación rural</a:t>
            </a:r>
            <a:r>
              <a:rPr lang="es-E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través de ayudas a la conservación paisajística, proyectos de patrimonio cultural, mantenimiento de servicios públicos (colegios y estructuras sanitarias)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84DB99D-3C49-4359-804E-E0915EFBDAD1}"/>
              </a:ext>
            </a:extLst>
          </p:cNvPr>
          <p:cNvSpPr/>
          <p:nvPr/>
        </p:nvSpPr>
        <p:spPr>
          <a:xfrm>
            <a:off x="239148" y="59763"/>
            <a:ext cx="3329962" cy="266576"/>
          </a:xfrm>
          <a:prstGeom prst="rect">
            <a:avLst/>
          </a:prstGeom>
          <a:solidFill>
            <a:srgbClr val="BDF3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 PAC ES NUESTRA COMIDA</a:t>
            </a:r>
            <a:endParaRPr lang="es-E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50A0460C-43EE-4751-982C-99BE0B923BB1}"/>
              </a:ext>
            </a:extLst>
          </p:cNvPr>
          <p:cNvSpPr/>
          <p:nvPr/>
        </p:nvSpPr>
        <p:spPr>
          <a:xfrm>
            <a:off x="4292574" y="10403"/>
            <a:ext cx="3606852" cy="263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 PAC ES NUESTRO MEDIO AMBIENTE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9CC45FA-B405-41FA-A9F0-E94D27D3A786}"/>
              </a:ext>
            </a:extLst>
          </p:cNvPr>
          <p:cNvSpPr/>
          <p:nvPr/>
        </p:nvSpPr>
        <p:spPr>
          <a:xfrm>
            <a:off x="8622890" y="46672"/>
            <a:ext cx="3160998" cy="312967"/>
          </a:xfrm>
          <a:prstGeom prst="rect">
            <a:avLst/>
          </a:prstGeom>
          <a:solidFill>
            <a:srgbClr val="B4FC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noAutofit/>
          </a:bodyPr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 PAC ES NUESTRO PAISAJE</a:t>
            </a:r>
            <a:endParaRPr lang="es-E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072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295</Words>
  <Application>Microsoft Office PowerPoint</Application>
  <PresentationFormat>Panorámica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MIRYAN HERNANDO LEAL</dc:creator>
  <cp:lastModifiedBy>MIRYAN HERNANDO LEAL</cp:lastModifiedBy>
  <cp:revision>15</cp:revision>
  <dcterms:created xsi:type="dcterms:W3CDTF">2020-11-21T10:18:26Z</dcterms:created>
  <dcterms:modified xsi:type="dcterms:W3CDTF">2020-11-21T14:03:40Z</dcterms:modified>
</cp:coreProperties>
</file>